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9220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Титульный лист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158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27687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Интерактивный </a:t>
            </a:r>
            <a:r>
              <a:rPr lang="ru-RU" sz="4000" dirty="0" smtClean="0"/>
              <a:t>навигатор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5718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94" y="116632"/>
            <a:ext cx="4111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Раздел </a:t>
            </a:r>
            <a:r>
              <a:rPr lang="en-US" b="1" dirty="0"/>
              <a:t>I </a:t>
            </a:r>
            <a:r>
              <a:rPr lang="ru-RU" b="1" dirty="0"/>
              <a:t>«Общие сведения о педагоге»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48680"/>
            <a:ext cx="5328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400" b="1" dirty="0"/>
              <a:t>Сведения о базовом профессиональном образовании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422522"/>
              </p:ext>
            </p:extLst>
          </p:nvPr>
        </p:nvGraphicFramePr>
        <p:xfrm>
          <a:off x="179512" y="902031"/>
          <a:ext cx="6841490" cy="8702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8676"/>
                <a:gridCol w="1441216"/>
                <a:gridCol w="1980481"/>
                <a:gridCol w="1981117"/>
              </a:tblGrid>
              <a:tr h="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учреждения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окончания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Специальность (включая дополнительную)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Присвоении квалификации (включая дополнительную)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91946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/>
              <a:t>Сведения о присвоении квалификационной категории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2264"/>
              </p:ext>
            </p:extLst>
          </p:nvPr>
        </p:nvGraphicFramePr>
        <p:xfrm>
          <a:off x="179512" y="2227245"/>
          <a:ext cx="6841490" cy="876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8676"/>
                <a:gridCol w="1441216"/>
                <a:gridCol w="1980481"/>
                <a:gridCol w="1981117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квалификационной категории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присвоения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Номер приказа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ее действия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3284984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400" b="1" dirty="0"/>
              <a:t>Сведения о почетных званиях и наградах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52492"/>
              </p:ext>
            </p:extLst>
          </p:nvPr>
        </p:nvGraphicFramePr>
        <p:xfrm>
          <a:off x="179512" y="3592761"/>
          <a:ext cx="6841490" cy="8042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8676"/>
                <a:gridCol w="1441216"/>
                <a:gridCol w="1980481"/>
                <a:gridCol w="1981117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звания, награды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Кем присвоено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присвоения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Основания присвоения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3101" y="4581128"/>
            <a:ext cx="29045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ru-RU" sz="1400" b="1" dirty="0"/>
              <a:t>Сведения о стаже работы педагога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72966"/>
              </p:ext>
            </p:extLst>
          </p:nvPr>
        </p:nvGraphicFramePr>
        <p:xfrm>
          <a:off x="143101" y="4860982"/>
          <a:ext cx="6841490" cy="10805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8676"/>
                <a:gridCol w="1441216"/>
                <a:gridCol w="1980481"/>
                <a:gridCol w="1981117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Общий трудовой стаж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Педагогический стаж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Стаж работы в данном образовательном учреждении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Стаж работы в данной должности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32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Раздел </a:t>
            </a:r>
            <a:r>
              <a:rPr lang="en-US" b="1" dirty="0"/>
              <a:t>II</a:t>
            </a:r>
            <a:r>
              <a:rPr lang="ru-RU" b="1" dirty="0"/>
              <a:t> «</a:t>
            </a:r>
            <a:r>
              <a:rPr lang="ru-RU" b="1" dirty="0" err="1"/>
              <a:t>Инновационно</a:t>
            </a:r>
            <a:r>
              <a:rPr lang="ru-RU" b="1" dirty="0"/>
              <a:t>-педагогическая деятельность педагога»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8834" y="620688"/>
            <a:ext cx="28087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ru-RU" sz="1400" b="1" dirty="0"/>
              <a:t>Работа по теме самообразования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0234"/>
              </p:ext>
            </p:extLst>
          </p:nvPr>
        </p:nvGraphicFramePr>
        <p:xfrm>
          <a:off x="271218" y="928465"/>
          <a:ext cx="6841490" cy="6536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0285"/>
                <a:gridCol w="2280285"/>
                <a:gridCol w="2280920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самообразования и сроки выполнения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Ожидаемые результаты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Полученные результаты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0564" y="170080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/>
            <a:r>
              <a:rPr lang="ru-RU" sz="1400" b="1" dirty="0"/>
              <a:t>Работа в составе методических объединений</a:t>
            </a:r>
            <a:endParaRPr lang="ru-RU" sz="1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56135"/>
              </p:ext>
            </p:extLst>
          </p:nvPr>
        </p:nvGraphicFramePr>
        <p:xfrm>
          <a:off x="314701" y="2015895"/>
          <a:ext cx="6841491" cy="876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1669"/>
                <a:gridCol w="1981669"/>
                <a:gridCol w="2878153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методического объединения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Статус (функция, роль) педагога в объединении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Содержание деятельности (выполняемая, выполненная работа)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98914" y="308307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/>
              <a:t>Прохождение курсов повышения квалификации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05205"/>
              </p:ext>
            </p:extLst>
          </p:nvPr>
        </p:nvGraphicFramePr>
        <p:xfrm>
          <a:off x="298914" y="3432380"/>
          <a:ext cx="6841490" cy="10866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0690"/>
                <a:gridCol w="1980565"/>
                <a:gridCol w="2249805"/>
                <a:gridCol w="900430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учреждения ДПО и сроки прохождения курсов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Форма прохождения (дистанционная, инновационная и др.)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курсов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курсов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050" name="Picture 2" descr="https://kartridgesale.ru/upload/medialibrary/ce0/ce0027e95c4a0acbc2a91737e422e77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448" y="2907984"/>
            <a:ext cx="2043056" cy="204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98914" y="4518992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400" b="1" dirty="0"/>
              <a:t>Прохождение курсов профессиональной переподготовки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17404"/>
              </p:ext>
            </p:extLst>
          </p:nvPr>
        </p:nvGraphicFramePr>
        <p:xfrm>
          <a:off x="285198" y="4951040"/>
          <a:ext cx="6841490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0285"/>
                <a:gridCol w="2280285"/>
                <a:gridCol w="2280920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учреждения ДПО и сроки прохождения курсов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программы (специальности) с указанием объема аудиторной и внеаудиторной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нового вида профессиональной деятельности (квалификации), право на которую удостоверяется полученным дипломом </a:t>
                      </a: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курсов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1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4879" y="170246"/>
            <a:ext cx="8974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Сведения о публикациях педагога (в том числе размещенных в сети  Интернет</a:t>
            </a:r>
            <a:r>
              <a:rPr lang="ru-RU" sz="1200" b="1" dirty="0"/>
              <a:t>)</a:t>
            </a:r>
            <a:endParaRPr lang="ru-RU" sz="1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5704"/>
              </p:ext>
            </p:extLst>
          </p:nvPr>
        </p:nvGraphicFramePr>
        <p:xfrm>
          <a:off x="251520" y="452733"/>
          <a:ext cx="6838951" cy="6598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0321"/>
                <a:gridCol w="2429243"/>
                <a:gridCol w="1979830"/>
                <a:gridCol w="1799557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и вид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Форма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Ссылка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1809910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400" b="1" dirty="0"/>
              <a:t>Сведения о наличии собственного сайта, персональной страницы в сети Интернет (указывается адрес сайта)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924944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ru-RU" sz="1400" b="1" dirty="0"/>
              <a:t>Сведения об участии педагога в организации и проведении различных форм повышения квалификации и методической работы (участие в проведении курсов повышения квалификации, стажировок, конференций, педагогических чтений, круглых столов, семинаров, в работе авторских школ, мастер-классов и т.п.)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15712"/>
              </p:ext>
            </p:extLst>
          </p:nvPr>
        </p:nvGraphicFramePr>
        <p:xfrm>
          <a:off x="323528" y="4149080"/>
          <a:ext cx="6838950" cy="23423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7282"/>
                <a:gridCol w="1367917"/>
                <a:gridCol w="1494235"/>
                <a:gridCol w="1241599"/>
                <a:gridCol w="1367917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Форма повышения квалификации (методической работы)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(тема, проблема) мероприятия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учреждения (органа управления образованием, методической службы, патронирующей мероприятие)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проведения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Содержание деятельности педагога (личный вклад в проведение мероприятий, форма представления опыта)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074" name="Picture 2" descr="https://www.clipartmax.com/png/full/126-1262618_company-%E2%84%A2-camera-icon-fre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036" y="2465734"/>
            <a:ext cx="1408992" cy="110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51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Сведения </a:t>
            </a:r>
            <a:r>
              <a:rPr lang="ru-RU" sz="1400" b="1" dirty="0"/>
              <a:t>об участии педагога в инновационной деятельности (участие в инновационной (экспериментальной, внедренческой) деятельности, пилотных и социальных проектах, работе на опорных площадках)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594473"/>
              </p:ext>
            </p:extLst>
          </p:nvPr>
        </p:nvGraphicFramePr>
        <p:xfrm>
          <a:off x="251520" y="927304"/>
          <a:ext cx="6838950" cy="16743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7282"/>
                <a:gridCol w="1367917"/>
                <a:gridCol w="1367917"/>
                <a:gridCol w="1367917"/>
                <a:gridCol w="1367917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Статус инновационной деятельности (кем присвоен)  и ее вид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(тема, проблема) инновационной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 работы по направлению инновационной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Статус педагога, личный вклад в реализацию инновационной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и результаты инновационной деятельности педагога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2815636"/>
            <a:ext cx="6462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Использование </a:t>
            </a:r>
            <a:r>
              <a:rPr lang="ru-RU" sz="1400" b="1" dirty="0"/>
              <a:t>инновационных образовательных технологий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17288"/>
              </p:ext>
            </p:extLst>
          </p:nvPr>
        </p:nvGraphicFramePr>
        <p:xfrm>
          <a:off x="276584" y="3212976"/>
          <a:ext cx="6887704" cy="1226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60709"/>
                <a:gridCol w="2170611"/>
                <a:gridCol w="1584176"/>
                <a:gridCol w="1872208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технологии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Группы, в которых используется технология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Основание применения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Полученный или прогнозируемый результат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4591000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400" b="1" dirty="0"/>
              <a:t>Сведения об участии педагога в профессиональных конкурсах, присуждении грантов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304744"/>
              </p:ext>
            </p:extLst>
          </p:nvPr>
        </p:nvGraphicFramePr>
        <p:xfrm>
          <a:off x="323528" y="5013176"/>
          <a:ext cx="6838950" cy="9382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9420"/>
                <a:gridCol w="1710055"/>
                <a:gridCol w="1709420"/>
                <a:gridCol w="1710055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конкурса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Уровень, дата проведения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Кем проводился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 участия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098" name="Picture 2" descr="https://static.vecteezy.com/system/resources/previews/000/330/782/original/vector-diploma-line-black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237" y="2835209"/>
            <a:ext cx="1718320" cy="171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400" b="1" dirty="0"/>
              <a:t>Сведения об участии педагога в экспериментальной, аналитической деятельности (работа в составе жюри, конкурсных, квалификационных комиссий, участие в надзорной деятельности, проведении мониторинга, экспертизы аттестуемых и др.)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2276"/>
              </p:ext>
            </p:extLst>
          </p:nvPr>
        </p:nvGraphicFramePr>
        <p:xfrm>
          <a:off x="323528" y="1052736"/>
          <a:ext cx="7200800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7397"/>
                <a:gridCol w="2131367"/>
                <a:gridCol w="2132036"/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организации, под патронажем которой осуществляется экспериментально-аналитическая деятельность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Статус (функция) педагога в рамках экспериментально-аналитической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экспериментально-аналитической деятельности педагога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779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478</Words>
  <Application>Microsoft Office PowerPoint</Application>
  <PresentationFormat>Экран (4:3)</PresentationFormat>
  <Paragraphs>165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Марина</cp:lastModifiedBy>
  <cp:revision>10</cp:revision>
  <dcterms:created xsi:type="dcterms:W3CDTF">2020-12-25T08:40:08Z</dcterms:created>
  <dcterms:modified xsi:type="dcterms:W3CDTF">2020-12-25T09:34:44Z</dcterms:modified>
</cp:coreProperties>
</file>