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56" r:id="rId3"/>
    <p:sldId id="259" r:id="rId4"/>
    <p:sldId id="260" r:id="rId5"/>
    <p:sldId id="268" r:id="rId6"/>
    <p:sldId id="270" r:id="rId7"/>
    <p:sldId id="269" r:id="rId8"/>
    <p:sldId id="265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595959"/>
    <a:srgbClr val="FFFFFF"/>
    <a:srgbClr val="5E5040"/>
    <a:srgbClr val="6B6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5" autoAdjust="0"/>
    <p:restoredTop sz="78719" autoAdjust="0"/>
  </p:normalViewPr>
  <p:slideViewPr>
    <p:cSldViewPr snapToGrid="0" showGuides="1">
      <p:cViewPr>
        <p:scale>
          <a:sx n="100" d="100"/>
          <a:sy n="100" d="100"/>
        </p:scale>
        <p:origin x="-852" y="-3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3A6DF-638C-4B53-B3DE-94731F7CFCBE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BA19E-9B00-43F9-900C-F7BFBE2AC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3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BA19E-9B00-43F9-900C-F7BFBE2ACF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2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BA19E-9B00-43F9-900C-F7BFBE2ACF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0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BA19E-9B00-43F9-900C-F7BFBE2ACF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6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BA19E-9B00-43F9-900C-F7BFBE2ACF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9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BA19E-9B00-43F9-900C-F7BFBE2ACF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5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BA19E-9B00-43F9-900C-F7BFBE2ACF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3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BA19E-9B00-43F9-900C-F7BFBE2ACF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3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BA19E-9B00-43F9-900C-F7BFBE2ACF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8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18B0-B09F-485C-A739-33CB3A70B069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1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99DB-1EC3-460E-A611-CD8A8CDA2FD8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1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5AB-2D70-4B2B-8622-C23E42743F70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7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0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E41-41FE-4815-AAF1-30A58E39B757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2A39-924E-45BE-86F8-43B11584A033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6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1F25-3E44-4385-AE45-E9D1376EEFCE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0CF1-78D9-4D30-998A-E822E15665C7}" type="datetime1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9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68C9-FE02-4FF9-A775-A67F793C8CF0}" type="datetime1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A8B9-03CB-4151-AFB5-942852981372}" type="datetime1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7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D61B-0D02-4743-97F1-3F52AF67D673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7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2CF0-4C00-4340-8D14-EB07581E83E1}" type="datetime1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41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F0B58-EC79-4AB3-A476-8241C4555028}" type="datetime1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1B8A-347D-40C6-BACC-C807278A3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3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jpeg"/><Relationship Id="rId3" Type="http://schemas.openxmlformats.org/officeDocument/2006/relationships/image" Target="../media/image7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8.jpeg"/><Relationship Id="rId10" Type="http://schemas.openxmlformats.org/officeDocument/2006/relationships/image" Target="../media/image6.png"/><Relationship Id="rId9" Type="http://schemas.openxmlformats.org/officeDocument/2006/relationships/image" Target="../media/image5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video/preview/9529671906446472664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s://youtu.be/kPqb01e7WT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sluh.ru/long/tayny-starykh-domov-tyumeni/" TargetMode="External"/><Relationship Id="rId5" Type="http://schemas.openxmlformats.org/officeDocument/2006/relationships/hyperlink" Target="https://ppt-online.org/643720" TargetMode="External"/><Relationship Id="rId10" Type="http://schemas.openxmlformats.org/officeDocument/2006/relationships/hyperlink" Target="https://izi.travel/ru/690a-legendy-i-simvoly-tyumenskoy-rezby/ru" TargetMode="External"/><Relationship Id="rId4" Type="http://schemas.openxmlformats.org/officeDocument/2006/relationships/image" Target="../media/image23.svg"/><Relationship Id="rId9" Type="http://schemas.openxmlformats.org/officeDocument/2006/relationships/hyperlink" Target="http://nalichniki.com/reznye-derevyannye-nalichniki-tyumen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Макашина Е.М.,воспитатель; Смольникова М.Ф., старший воспитатель МАДОУ д/с№172 г.Тюмени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1</a:t>
            </a:fld>
            <a:endParaRPr lang="ru-RU"/>
          </a:p>
        </p:txBody>
      </p:sp>
      <p:pic>
        <p:nvPicPr>
          <p:cNvPr id="4" name="Picture 8" descr="https://cf.ppt-online.org/files1/slide/s/sT7DkYwxZdy46oCFuz1OlXcg9SRIbPvArQnaBE08L/slide-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"/>
          <a:stretch/>
        </p:blipFill>
        <p:spPr bwMode="auto">
          <a:xfrm>
            <a:off x="36513" y="-11244"/>
            <a:ext cx="12192000" cy="686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-3" y="-59092"/>
            <a:ext cx="7943495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7586691" y="-410198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2A515E-8994-46E5-928C-D269B443311E}"/>
              </a:ext>
            </a:extLst>
          </p:cNvPr>
          <p:cNvSpPr/>
          <p:nvPr/>
        </p:nvSpPr>
        <p:spPr>
          <a:xfrm>
            <a:off x="546265" y="4322911"/>
            <a:ext cx="5803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Воспитатель Макашина Елена </a:t>
            </a:r>
            <a:r>
              <a:rPr lang="ru-RU" b="1" dirty="0" smtClean="0"/>
              <a:t>Михайловна</a:t>
            </a:r>
            <a:endParaRPr lang="ru-RU" b="1" dirty="0" smtClean="0"/>
          </a:p>
          <a:p>
            <a:r>
              <a:rPr lang="ru-RU" b="1" dirty="0" smtClean="0"/>
              <a:t>МАДОУ д/с 172 города Тюмени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51469" y="6374799"/>
            <a:ext cx="256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Тюмень,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flipH="1">
            <a:off x="10503434" y="2491910"/>
            <a:ext cx="1700731" cy="4356333"/>
          </a:xfrm>
          <a:prstGeom prst="rtTriangle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3324" y="2324125"/>
            <a:ext cx="6915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Развитие интереса к истории и культуре родного города у детей старшего дошкольного возраста средствами исследования тюменской деревянной резьбы </a:t>
            </a:r>
            <a:endParaRPr lang="ru-RU" b="1" dirty="0"/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424553">
            <a:off x="5811203" y="2713303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513" y="1431573"/>
            <a:ext cx="7355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Образовательный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</a:t>
            </a:r>
          </a:p>
          <a:p>
            <a:r>
              <a:rPr lang="ru-RU" sz="3200" b="1" dirty="0"/>
              <a:t>«Наличники резные, окна расписные»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" y="-21000"/>
            <a:ext cx="8469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Фестиваль </a:t>
            </a:r>
            <a:r>
              <a:rPr lang="ru-RU" sz="1900" b="1" dirty="0"/>
              <a:t>методических разработок по изучению истории и культуры России, посвященного культурному наследию народов России </a:t>
            </a:r>
          </a:p>
        </p:txBody>
      </p:sp>
    </p:spTree>
    <p:extLst>
      <p:ext uri="{BB962C8B-B14F-4D97-AF65-F5344CB8AC3E}">
        <p14:creationId xmlns:p14="http://schemas.microsoft.com/office/powerpoint/2010/main" val="26254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2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EF00ED7-EB61-4855-99E7-88680A3C8882}"/>
              </a:ext>
            </a:extLst>
          </p:cNvPr>
          <p:cNvGrpSpPr/>
          <p:nvPr/>
        </p:nvGrpSpPr>
        <p:grpSpPr>
          <a:xfrm>
            <a:off x="5560618" y="1844125"/>
            <a:ext cx="6364775" cy="830997"/>
            <a:chOff x="5730351" y="889845"/>
            <a:chExt cx="6364775" cy="830997"/>
          </a:xfrm>
        </p:grpSpPr>
        <p:sp>
          <p:nvSpPr>
            <p:cNvPr id="5" name="Шестиугольник 4">
              <a:extLst>
                <a:ext uri="{FF2B5EF4-FFF2-40B4-BE49-F238E27FC236}">
                  <a16:creationId xmlns:a16="http://schemas.microsoft.com/office/drawing/2014/main" xmlns="" id="{FCA4A868-293A-445E-A75A-48A817C734EA}"/>
                </a:ext>
              </a:extLst>
            </p:cNvPr>
            <p:cNvSpPr/>
            <p:nvPr/>
          </p:nvSpPr>
          <p:spPr>
            <a:xfrm>
              <a:off x="5730351" y="1074510"/>
              <a:ext cx="587465" cy="506435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302F1640-E8F2-43E8-B735-BE1930F8690C}"/>
                </a:ext>
              </a:extLst>
            </p:cNvPr>
            <p:cNvSpPr/>
            <p:nvPr/>
          </p:nvSpPr>
          <p:spPr>
            <a:xfrm>
              <a:off x="6357807" y="889845"/>
              <a:ext cx="57373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Популяризация культурного наследия </a:t>
              </a:r>
              <a:r>
                <a:rPr lang="ru-R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нашего города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2827FF5-CDB5-492F-BE7B-25C07E2CA49C}"/>
                </a:ext>
              </a:extLst>
            </p:cNvPr>
            <p:cNvSpPr txBox="1"/>
            <p:nvPr/>
          </p:nvSpPr>
          <p:spPr>
            <a:xfrm>
              <a:off x="5858582" y="10968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87827A4-25F5-47DF-BCCE-FEF2F9360600}"/>
              </a:ext>
            </a:extLst>
          </p:cNvPr>
          <p:cNvGrpSpPr/>
          <p:nvPr/>
        </p:nvGrpSpPr>
        <p:grpSpPr>
          <a:xfrm>
            <a:off x="5494997" y="3097878"/>
            <a:ext cx="6325242" cy="2167838"/>
            <a:chOff x="5801061" y="2594735"/>
            <a:chExt cx="5508187" cy="216783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3ACE66C4-677E-4C1D-AE6B-1FC4E2D32423}"/>
                </a:ext>
              </a:extLst>
            </p:cNvPr>
            <p:cNvSpPr/>
            <p:nvPr/>
          </p:nvSpPr>
          <p:spPr>
            <a:xfrm>
              <a:off x="6404611" y="3654577"/>
              <a:ext cx="490463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Неповторимый </a:t>
              </a:r>
              <a:r>
                <a:rPr lang="ru-RU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декор </a:t>
              </a:r>
              <a:r>
                <a:rPr lang="ru-R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деревянной резьбы, </a:t>
              </a:r>
              <a:r>
                <a:rPr lang="ru-RU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украшающей </a:t>
              </a:r>
              <a:r>
                <a:rPr lang="ru-R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старинные дома</a:t>
              </a:r>
            </a:p>
            <a:p>
              <a:endParaRPr lang="ru-RU" dirty="0"/>
            </a:p>
          </p:txBody>
        </p:sp>
        <p:sp>
          <p:nvSpPr>
            <p:cNvPr id="10" name="Шестиугольник 9">
              <a:extLst>
                <a:ext uri="{FF2B5EF4-FFF2-40B4-BE49-F238E27FC236}">
                  <a16:creationId xmlns:a16="http://schemas.microsoft.com/office/drawing/2014/main" xmlns="" id="{53B7FB49-6326-490D-83D2-F54B925303E0}"/>
                </a:ext>
              </a:extLst>
            </p:cNvPr>
            <p:cNvSpPr/>
            <p:nvPr/>
          </p:nvSpPr>
          <p:spPr>
            <a:xfrm>
              <a:off x="5801061" y="2594735"/>
              <a:ext cx="519848" cy="506435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E477AFC-3261-4E8E-AFE0-F2EC7EB78127}"/>
                </a:ext>
              </a:extLst>
            </p:cNvPr>
            <p:cNvSpPr txBox="1"/>
            <p:nvPr/>
          </p:nvSpPr>
          <p:spPr>
            <a:xfrm>
              <a:off x="5912904" y="25947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A11EC58-BF4E-4476-94F0-EA99B3704C07}"/>
              </a:ext>
            </a:extLst>
          </p:cNvPr>
          <p:cNvSpPr/>
          <p:nvPr/>
        </p:nvSpPr>
        <p:spPr>
          <a:xfrm>
            <a:off x="6198666" y="3013501"/>
            <a:ext cx="5716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Уникальность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архитектуры тюменского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градостроения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545048" y="5591907"/>
            <a:ext cx="587465" cy="506435"/>
            <a:chOff x="5735637" y="5927622"/>
            <a:chExt cx="587465" cy="506435"/>
          </a:xfrm>
        </p:grpSpPr>
        <p:sp>
          <p:nvSpPr>
            <p:cNvPr id="14" name="Шестиугольник 13">
              <a:extLst>
                <a:ext uri="{FF2B5EF4-FFF2-40B4-BE49-F238E27FC236}">
                  <a16:creationId xmlns:a16="http://schemas.microsoft.com/office/drawing/2014/main" xmlns="" id="{14699BDF-8AEF-4931-8419-4EC38092B689}"/>
                </a:ext>
              </a:extLst>
            </p:cNvPr>
            <p:cNvSpPr/>
            <p:nvPr/>
          </p:nvSpPr>
          <p:spPr>
            <a:xfrm>
              <a:off x="5735637" y="5927622"/>
              <a:ext cx="587465" cy="506435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2B2E067-1137-4202-94BD-69AA76EE0FB2}"/>
                </a:ext>
              </a:extLst>
            </p:cNvPr>
            <p:cNvSpPr txBox="1"/>
            <p:nvPr/>
          </p:nvSpPr>
          <p:spPr>
            <a:xfrm>
              <a:off x="5848904" y="592762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4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ABA88CB-A345-45A1-B795-5B49F3693692}"/>
              </a:ext>
            </a:extLst>
          </p:cNvPr>
          <p:cNvSpPr/>
          <p:nvPr/>
        </p:nvSpPr>
        <p:spPr>
          <a:xfrm>
            <a:off x="6188074" y="5444669"/>
            <a:ext cx="4904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Сохранение и возрождение</a:t>
            </a:r>
          </a:p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исчезающей красоты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5520434" y="4333731"/>
            <a:ext cx="587465" cy="506435"/>
            <a:chOff x="5735637" y="4329713"/>
            <a:chExt cx="587465" cy="506435"/>
          </a:xfrm>
        </p:grpSpPr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xmlns="" id="{20F3CE53-3E9C-4A48-BE59-8E6FE35507D2}"/>
                </a:ext>
              </a:extLst>
            </p:cNvPr>
            <p:cNvSpPr/>
            <p:nvPr/>
          </p:nvSpPr>
          <p:spPr>
            <a:xfrm>
              <a:off x="5735637" y="4329713"/>
              <a:ext cx="587465" cy="506435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EF588E8-F4E9-43FA-AEEF-2E8B39DBF7B1}"/>
                </a:ext>
              </a:extLst>
            </p:cNvPr>
            <p:cNvSpPr txBox="1"/>
            <p:nvPr/>
          </p:nvSpPr>
          <p:spPr>
            <a:xfrm>
              <a:off x="5848905" y="43676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3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A0875FF-F6F1-4C90-BD98-F73FBD2155DA}"/>
              </a:ext>
            </a:extLst>
          </p:cNvPr>
          <p:cNvSpPr txBox="1">
            <a:spLocks/>
          </p:cNvSpPr>
          <p:nvPr/>
        </p:nvSpPr>
        <p:spPr>
          <a:xfrm>
            <a:off x="5525126" y="-19068"/>
            <a:ext cx="6570000" cy="993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Точки актуальности</a:t>
            </a:r>
          </a:p>
        </p:txBody>
      </p:sp>
      <p:pic>
        <p:nvPicPr>
          <p:cNvPr id="22" name="Picture 6" descr="https://cf.ppt-online.org/files1/slide/s/sT7DkYwxZdy46oCFuz1OlXcg9SRIbPvArQnaBE08L/slide-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77"/>
          <a:stretch/>
        </p:blipFill>
        <p:spPr bwMode="auto">
          <a:xfrm>
            <a:off x="210713" y="185987"/>
            <a:ext cx="2191204" cy="30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cf.ppt-online.org/files1/slide/s/sT7DkYwxZdy46oCFuz1OlXcg9SRIbPvArQnaBE08L/slide-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7" t="6727" r="6130" b="7240"/>
          <a:stretch/>
        </p:blipFill>
        <p:spPr bwMode="auto">
          <a:xfrm>
            <a:off x="2768189" y="213680"/>
            <a:ext cx="2390665" cy="30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cf.ppt-online.org/files1/slide/s/sT7DkYwxZdy46oCFuz1OlXcg9SRIbPvArQnaBE08L/slide-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2" y="3351096"/>
            <a:ext cx="4955552" cy="29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49378" y="6541194"/>
            <a:ext cx="8558048" cy="365125"/>
          </a:xfrm>
        </p:spPr>
        <p:txBody>
          <a:bodyPr/>
          <a:lstStyle/>
          <a:p>
            <a:r>
              <a:rPr lang="ru-RU" sz="1500" dirty="0">
                <a:solidFill>
                  <a:schemeClr val="tx1"/>
                </a:solidFill>
              </a:rPr>
              <a:t>Макашина Е.М</a:t>
            </a:r>
            <a:r>
              <a:rPr lang="ru-RU" sz="1500" dirty="0" smtClean="0">
                <a:solidFill>
                  <a:schemeClr val="tx1"/>
                </a:solidFill>
              </a:rPr>
              <a:t>., </a:t>
            </a:r>
            <a:r>
              <a:rPr lang="ru-RU" sz="1500" dirty="0" smtClean="0">
                <a:solidFill>
                  <a:schemeClr val="tx1"/>
                </a:solidFill>
              </a:rPr>
              <a:t>воспитатель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ru-RU" sz="1500" dirty="0">
                <a:solidFill>
                  <a:schemeClr val="tx1"/>
                </a:solidFill>
              </a:rPr>
              <a:t>МАДОУ </a:t>
            </a:r>
            <a:r>
              <a:rPr lang="ru-RU" sz="1500" dirty="0" smtClean="0">
                <a:solidFill>
                  <a:schemeClr val="tx1"/>
                </a:solidFill>
              </a:rPr>
              <a:t>д/с №</a:t>
            </a:r>
            <a:r>
              <a:rPr lang="ru-RU" sz="1500" dirty="0">
                <a:solidFill>
                  <a:schemeClr val="tx1"/>
                </a:solidFill>
              </a:rPr>
              <a:t>172 г</a:t>
            </a:r>
            <a:r>
              <a:rPr lang="ru-RU" sz="1500" dirty="0" smtClean="0">
                <a:solidFill>
                  <a:schemeClr val="tx1"/>
                </a:solidFill>
              </a:rPr>
              <a:t>. Тюмени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5" name="Полилиния: фигура 3">
            <a:extLst>
              <a:ext uri="{FF2B5EF4-FFF2-40B4-BE49-F238E27FC236}">
                <a16:creationId xmlns:a16="http://schemas.microsoft.com/office/drawing/2014/main" xmlns="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A8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030739" y="651641"/>
            <a:ext cx="297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Нельзя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создавать будущее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algn="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зная прошлого</a:t>
            </a:r>
          </a:p>
        </p:txBody>
      </p:sp>
    </p:spTree>
    <p:extLst>
      <p:ext uri="{BB962C8B-B14F-4D97-AF65-F5344CB8AC3E}">
        <p14:creationId xmlns:p14="http://schemas.microsoft.com/office/powerpoint/2010/main" val="34764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3</a:t>
            </a:fld>
            <a:endParaRPr lang="ru-RU"/>
          </a:p>
        </p:txBody>
      </p:sp>
      <p:pic>
        <p:nvPicPr>
          <p:cNvPr id="4" name="Picture 6" descr="https://cf.ppt-online.org/files1/slide/s/sT7DkYwxZdy46oCFuz1OlXcg9SRIbPvArQnaBE08L/slide-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9"/>
          <a:stretch/>
        </p:blipFill>
        <p:spPr bwMode="auto">
          <a:xfrm>
            <a:off x="-1" y="0"/>
            <a:ext cx="5641663" cy="68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ый треугольник 4"/>
          <p:cNvSpPr/>
          <p:nvPr/>
        </p:nvSpPr>
        <p:spPr>
          <a:xfrm flipH="1">
            <a:off x="30932" y="10623"/>
            <a:ext cx="5652129" cy="683675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https://cf.ppt-online.org/files1/slide/s/sT7DkYwxZdy46oCFuz1OlXcg9SRIbPvArQnaBE08L/slide-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9"/>
          <a:stretch/>
        </p:blipFill>
        <p:spPr bwMode="auto">
          <a:xfrm flipH="1">
            <a:off x="9145684" y="3038603"/>
            <a:ext cx="3046314" cy="3819397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788276" y="6516261"/>
            <a:ext cx="8610600" cy="365125"/>
          </a:xfrm>
        </p:spPr>
        <p:txBody>
          <a:bodyPr/>
          <a:lstStyle/>
          <a:p>
            <a:r>
              <a:rPr lang="ru-RU" sz="1500" dirty="0" err="1">
                <a:solidFill>
                  <a:schemeClr val="tx1"/>
                </a:solidFill>
              </a:rPr>
              <a:t>Макашина</a:t>
            </a:r>
            <a:r>
              <a:rPr lang="ru-RU" sz="1500" dirty="0">
                <a:solidFill>
                  <a:schemeClr val="tx1"/>
                </a:solidFill>
              </a:rPr>
              <a:t> Е.М., </a:t>
            </a:r>
            <a:r>
              <a:rPr lang="ru-RU" sz="1500" dirty="0" smtClean="0">
                <a:solidFill>
                  <a:schemeClr val="tx1"/>
                </a:solidFill>
              </a:rPr>
              <a:t>воспитатель, </a:t>
            </a:r>
            <a:r>
              <a:rPr lang="ru-RU" sz="1500" dirty="0" err="1">
                <a:solidFill>
                  <a:schemeClr val="tx1"/>
                </a:solidFill>
              </a:rPr>
              <a:t>Смольникова</a:t>
            </a:r>
            <a:r>
              <a:rPr lang="ru-RU" sz="1500" dirty="0">
                <a:solidFill>
                  <a:schemeClr val="tx1"/>
                </a:solidFill>
              </a:rPr>
              <a:t> М.Ф., старший воспитатель МАДОУ д/с№172 г. Тюмени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2513" y="-67622"/>
            <a:ext cx="5226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Детско-родительский проект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4965799" y="502567"/>
            <a:ext cx="7226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«Наличники резные, окна расписные»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4068526" y="1750061"/>
            <a:ext cx="12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Цель:</a:t>
            </a:r>
            <a:endParaRPr lang="ru-RU" sz="3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5642128" y="1452679"/>
            <a:ext cx="6562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269532" y="4131067"/>
            <a:ext cx="587465" cy="506435"/>
            <a:chOff x="7184161" y="1664934"/>
            <a:chExt cx="587465" cy="506435"/>
          </a:xfrm>
        </p:grpSpPr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xmlns="" id="{0B111486-262E-435B-B4B7-37442DEE4097}"/>
                </a:ext>
              </a:extLst>
            </p:cNvPr>
            <p:cNvSpPr/>
            <p:nvPr/>
          </p:nvSpPr>
          <p:spPr>
            <a:xfrm>
              <a:off x="7184161" y="1664934"/>
              <a:ext cx="587465" cy="506435"/>
            </a:xfrm>
            <a:prstGeom prst="hexagon">
              <a:avLst/>
            </a:prstGeom>
            <a:solidFill>
              <a:srgbClr val="6B6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7B7DF595-4E7D-4050-A783-5064361A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296259" y="1742450"/>
              <a:ext cx="360000" cy="360000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136107" y="3202681"/>
            <a:ext cx="587465" cy="506435"/>
            <a:chOff x="6386682" y="3462117"/>
            <a:chExt cx="587465" cy="506435"/>
          </a:xfrm>
        </p:grpSpPr>
        <p:sp>
          <p:nvSpPr>
            <p:cNvPr id="15" name="Шестиугольник 14">
              <a:extLst>
                <a:ext uri="{FF2B5EF4-FFF2-40B4-BE49-F238E27FC236}">
                  <a16:creationId xmlns:a16="http://schemas.microsoft.com/office/drawing/2014/main" xmlns="" id="{556195F2-9C1C-44F4-8C58-0CB609F0B339}"/>
                </a:ext>
              </a:extLst>
            </p:cNvPr>
            <p:cNvSpPr/>
            <p:nvPr/>
          </p:nvSpPr>
          <p:spPr>
            <a:xfrm>
              <a:off x="6386682" y="3462117"/>
              <a:ext cx="587465" cy="506435"/>
            </a:xfrm>
            <a:prstGeom prst="hexagon">
              <a:avLst/>
            </a:prstGeom>
            <a:solidFill>
              <a:srgbClr val="6B6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CA5DA415-52AA-4D2E-825B-CC3A7FF79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504124" y="3535334"/>
              <a:ext cx="360000" cy="36000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303843" y="5235715"/>
            <a:ext cx="587465" cy="506435"/>
            <a:chOff x="5652129" y="5176824"/>
            <a:chExt cx="587465" cy="506435"/>
          </a:xfrm>
        </p:grpSpPr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xmlns="" id="{1B841FDA-3659-4D49-BB4F-6790B62FAE35}"/>
                </a:ext>
              </a:extLst>
            </p:cNvPr>
            <p:cNvSpPr/>
            <p:nvPr/>
          </p:nvSpPr>
          <p:spPr>
            <a:xfrm>
              <a:off x="5652129" y="5176824"/>
              <a:ext cx="587465" cy="506435"/>
            </a:xfrm>
            <a:prstGeom prst="hexagon">
              <a:avLst/>
            </a:prstGeom>
            <a:solidFill>
              <a:srgbClr val="6B6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9B3FAAAA-9773-48EA-8F05-A74461D9F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769447" y="5248936"/>
              <a:ext cx="360000" cy="360000"/>
            </a:xfrm>
            <a:prstGeom prst="rect">
              <a:avLst/>
            </a:prstGeom>
          </p:spPr>
        </p:pic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6D7AD0D-6B8D-4BB1-9DEE-1E2C95B11DDF}"/>
              </a:ext>
            </a:extLst>
          </p:cNvPr>
          <p:cNvSpPr/>
          <p:nvPr/>
        </p:nvSpPr>
        <p:spPr>
          <a:xfrm>
            <a:off x="2019961" y="5070646"/>
            <a:ext cx="8152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Воспитывать патриотические чувства, любовь </a:t>
            </a:r>
            <a:r>
              <a:rPr lang="ru-RU" sz="2000" dirty="0"/>
              <a:t>к Малой Родине, </a:t>
            </a:r>
            <a:r>
              <a:rPr lang="ru-RU" sz="2000" dirty="0" smtClean="0"/>
              <a:t>гордость </a:t>
            </a:r>
            <a:r>
              <a:rPr lang="ru-RU" sz="2000" dirty="0"/>
              <a:t>за ее достижения; </a:t>
            </a:r>
            <a:r>
              <a:rPr lang="ru-RU" sz="2000" dirty="0" smtClean="0"/>
              <a:t>потребность бережного отношения к культурным ресурсам России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53513" y="3163917"/>
            <a:ext cx="7583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Создать условия для формирования познавательной активности  старших дошкольников посредством проектной деятельности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76739" y="4146452"/>
            <a:ext cx="8277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Развивать эмоциональную вовлеченность детей в процессе исследовательской и творческой деятельности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75465" y="1129810"/>
            <a:ext cx="674084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/>
              <a:t>Формирование </a:t>
            </a:r>
            <a:r>
              <a:rPr lang="ru-RU" sz="2100" b="1" dirty="0"/>
              <a:t>у </a:t>
            </a:r>
            <a:r>
              <a:rPr lang="ru-RU" sz="2100" b="1" dirty="0" smtClean="0"/>
              <a:t>воспитанников целостных </a:t>
            </a:r>
            <a:r>
              <a:rPr lang="ru-RU" sz="2100" b="1" dirty="0"/>
              <a:t>представлений о социальной и окружающей среде родного края и месте человека в ней, </a:t>
            </a:r>
            <a:r>
              <a:rPr lang="ru-RU" sz="2100" b="1" dirty="0" smtClean="0"/>
              <a:t>гармоничного проявления </a:t>
            </a:r>
            <a:r>
              <a:rPr lang="ru-RU" sz="2100" b="1" dirty="0"/>
              <a:t>патриотических </a:t>
            </a:r>
            <a:r>
              <a:rPr lang="ru-RU" sz="2100" b="1" dirty="0" smtClean="0"/>
              <a:t>чувств, почтительного отношения к историческим </a:t>
            </a:r>
            <a:r>
              <a:rPr lang="ru-RU" sz="2100" b="1" dirty="0"/>
              <a:t>и культурным </a:t>
            </a:r>
            <a:r>
              <a:rPr lang="ru-RU" sz="2100" b="1" dirty="0" smtClean="0"/>
              <a:t>ценностям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41079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07173" y="6589165"/>
            <a:ext cx="8422369" cy="112621"/>
          </a:xfrm>
        </p:spPr>
        <p:txBody>
          <a:bodyPr/>
          <a:lstStyle/>
          <a:p>
            <a:r>
              <a:rPr lang="ru-RU" sz="1500" dirty="0">
                <a:solidFill>
                  <a:schemeClr val="tx1"/>
                </a:solidFill>
              </a:rPr>
              <a:t>Макашина Е.М</a:t>
            </a:r>
            <a:r>
              <a:rPr lang="ru-RU" sz="1500" dirty="0" smtClean="0">
                <a:solidFill>
                  <a:schemeClr val="tx1"/>
                </a:solidFill>
              </a:rPr>
              <a:t>., </a:t>
            </a:r>
            <a:r>
              <a:rPr lang="ru-RU" sz="1500" dirty="0" smtClean="0">
                <a:solidFill>
                  <a:schemeClr val="tx1"/>
                </a:solidFill>
              </a:rPr>
              <a:t>воспитатель, МАДОУ </a:t>
            </a:r>
            <a:r>
              <a:rPr lang="ru-RU" sz="1500" dirty="0" smtClean="0">
                <a:solidFill>
                  <a:schemeClr val="tx1"/>
                </a:solidFill>
              </a:rPr>
              <a:t>д/с №</a:t>
            </a:r>
            <a:r>
              <a:rPr lang="ru-RU" sz="1500" dirty="0">
                <a:solidFill>
                  <a:schemeClr val="tx1"/>
                </a:solidFill>
              </a:rPr>
              <a:t>172 г</a:t>
            </a:r>
            <a:r>
              <a:rPr lang="ru-RU" sz="1500" dirty="0" smtClean="0">
                <a:solidFill>
                  <a:schemeClr val="tx1"/>
                </a:solidFill>
              </a:rPr>
              <a:t>. Тюмени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fld id="{0D3B1B8A-347D-40C6-BACC-C807278A37BB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D0F88E-A636-404B-B161-F0893E825ED3}"/>
              </a:ext>
            </a:extLst>
          </p:cNvPr>
          <p:cNvSpPr txBox="1"/>
          <p:nvPr/>
        </p:nvSpPr>
        <p:spPr>
          <a:xfrm>
            <a:off x="4033220" y="-5730"/>
            <a:ext cx="3534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Паспорт проекта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6078" y="2060089"/>
            <a:ext cx="587465" cy="506435"/>
            <a:chOff x="730322" y="4821504"/>
            <a:chExt cx="587465" cy="506435"/>
          </a:xfrm>
          <a:solidFill>
            <a:srgbClr val="5E5040"/>
          </a:solidFill>
        </p:grpSpPr>
        <p:sp>
          <p:nvSpPr>
            <p:cNvPr id="15" name="Шестиугольник 14">
              <a:extLst>
                <a:ext uri="{FF2B5EF4-FFF2-40B4-BE49-F238E27FC236}">
                  <a16:creationId xmlns:a16="http://schemas.microsoft.com/office/drawing/2014/main" xmlns="" id="{F5123C87-61F3-4D25-B595-D69417829DBF}"/>
                </a:ext>
              </a:extLst>
            </p:cNvPr>
            <p:cNvSpPr/>
            <p:nvPr/>
          </p:nvSpPr>
          <p:spPr>
            <a:xfrm>
              <a:off x="730322" y="4821504"/>
              <a:ext cx="587465" cy="50643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04B29389-B485-43E6-8925-BA554CBDA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47640" y="4893616"/>
              <a:ext cx="360000" cy="360000"/>
            </a:xfrm>
            <a:prstGeom prst="rect">
              <a:avLst/>
            </a:prstGeom>
            <a:grp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126515" y="3402757"/>
            <a:ext cx="587465" cy="506435"/>
            <a:chOff x="730720" y="1729017"/>
            <a:chExt cx="587465" cy="506435"/>
          </a:xfrm>
          <a:solidFill>
            <a:srgbClr val="5E5040"/>
          </a:solidFill>
        </p:grpSpPr>
        <p:sp>
          <p:nvSpPr>
            <p:cNvPr id="21" name="Шестиугольник 20">
              <a:extLst>
                <a:ext uri="{FF2B5EF4-FFF2-40B4-BE49-F238E27FC236}">
                  <a16:creationId xmlns:a16="http://schemas.microsoft.com/office/drawing/2014/main" xmlns="" id="{0B1C8BEE-44EE-43C4-BE09-B00C937127CC}"/>
                </a:ext>
              </a:extLst>
            </p:cNvPr>
            <p:cNvSpPr/>
            <p:nvPr/>
          </p:nvSpPr>
          <p:spPr>
            <a:xfrm>
              <a:off x="730720" y="1729017"/>
              <a:ext cx="587465" cy="50643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D5372513-778F-4AA9-B6A9-CBDCCBF2D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44452" y="1802234"/>
              <a:ext cx="360000" cy="360000"/>
            </a:xfrm>
            <a:prstGeom prst="rect">
              <a:avLst/>
            </a:prstGeom>
            <a:grp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126516" y="5088961"/>
            <a:ext cx="587465" cy="542912"/>
            <a:chOff x="236540" y="5088961"/>
            <a:chExt cx="587465" cy="542912"/>
          </a:xfrm>
          <a:solidFill>
            <a:srgbClr val="5E5040"/>
          </a:solidFill>
        </p:grpSpPr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xmlns="" id="{0B1C8BEE-44EE-43C4-BE09-B00C937127CC}"/>
                </a:ext>
              </a:extLst>
            </p:cNvPr>
            <p:cNvSpPr/>
            <p:nvPr/>
          </p:nvSpPr>
          <p:spPr>
            <a:xfrm>
              <a:off x="236540" y="5088961"/>
              <a:ext cx="587465" cy="54291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Улыбающееся лицо 24"/>
            <p:cNvSpPr/>
            <p:nvPr/>
          </p:nvSpPr>
          <p:spPr>
            <a:xfrm>
              <a:off x="318448" y="5162149"/>
              <a:ext cx="382774" cy="377257"/>
            </a:xfrm>
            <a:prstGeom prst="smileyFac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33564" y="858671"/>
            <a:ext cx="6177315" cy="5497679"/>
            <a:chOff x="633564" y="858671"/>
            <a:chExt cx="6177315" cy="549767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33564" y="858671"/>
              <a:ext cx="4859053" cy="779526"/>
              <a:chOff x="832376" y="864440"/>
              <a:chExt cx="4859053" cy="779526"/>
            </a:xfrm>
          </p:grpSpPr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BA3BAE0C-219F-4C00-B25C-58B34363EC13}"/>
                  </a:ext>
                </a:extLst>
              </p:cNvPr>
              <p:cNvSpPr/>
              <p:nvPr/>
            </p:nvSpPr>
            <p:spPr>
              <a:xfrm>
                <a:off x="832376" y="1182301"/>
                <a:ext cx="41963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Январь - апрель </a:t>
                </a:r>
                <a:r>
                  <a:rPr lang="ru-RU" sz="2400" dirty="0" smtClean="0"/>
                  <a:t>2023г</a:t>
                </a:r>
                <a:r>
                  <a:rPr lang="ru-RU" sz="2400" dirty="0"/>
                  <a:t>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E8B7404-5B1E-454B-9143-37B12EAA7828}"/>
                  </a:ext>
                </a:extLst>
              </p:cNvPr>
              <p:cNvSpPr txBox="1"/>
              <p:nvPr/>
            </p:nvSpPr>
            <p:spPr>
              <a:xfrm>
                <a:off x="867750" y="864440"/>
                <a:ext cx="4823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Сроки реализации </a:t>
                </a:r>
                <a:r>
                  <a:rPr lang="ru-RU" sz="2400" b="1" dirty="0"/>
                  <a:t>проекта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65932" y="1881028"/>
              <a:ext cx="5258446" cy="1142948"/>
              <a:chOff x="881322" y="1937797"/>
              <a:chExt cx="5258446" cy="114294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6D351E3-07F6-4C1A-9469-0436585956E7}"/>
                  </a:ext>
                </a:extLst>
              </p:cNvPr>
              <p:cNvSpPr txBox="1"/>
              <p:nvPr/>
            </p:nvSpPr>
            <p:spPr>
              <a:xfrm>
                <a:off x="881322" y="1937797"/>
                <a:ext cx="37358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/>
                  <a:t>Целевые </a:t>
                </a:r>
                <a:r>
                  <a:rPr lang="ru-RU" sz="2400" b="1" dirty="0" smtClean="0"/>
                  <a:t>группы </a:t>
                </a:r>
                <a:r>
                  <a:rPr lang="ru-RU" sz="2400" b="1" dirty="0"/>
                  <a:t>проекта </a:t>
                </a: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0091FCA7-1A0A-4F7B-9FEB-74BC15051BE6}"/>
                  </a:ext>
                </a:extLst>
              </p:cNvPr>
              <p:cNvSpPr/>
              <p:nvPr/>
            </p:nvSpPr>
            <p:spPr>
              <a:xfrm>
                <a:off x="914518" y="2249748"/>
                <a:ext cx="522525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Воспитанники, </a:t>
                </a:r>
                <a:r>
                  <a:rPr lang="ru-RU" sz="2400" dirty="0"/>
                  <a:t>родители, </a:t>
                </a:r>
                <a:r>
                  <a:rPr lang="ru-RU" sz="2400" dirty="0" smtClean="0"/>
                  <a:t>педагоги ДОУ, приглашенные эксперты</a:t>
                </a:r>
                <a:endParaRPr lang="ru-RU" sz="2400" dirty="0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666117" y="3187438"/>
              <a:ext cx="5198883" cy="1524583"/>
              <a:chOff x="867750" y="3153869"/>
              <a:chExt cx="5198883" cy="152458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0CD0F59-A28A-4ED6-837E-EC4C90E60049}"/>
                  </a:ext>
                </a:extLst>
              </p:cNvPr>
              <p:cNvSpPr txBox="1"/>
              <p:nvPr/>
            </p:nvSpPr>
            <p:spPr>
              <a:xfrm>
                <a:off x="867750" y="3153869"/>
                <a:ext cx="44511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/>
                  <a:t>География проекта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48251AAB-297B-410B-B753-4AB25736ED42}"/>
                  </a:ext>
                </a:extLst>
              </p:cNvPr>
              <p:cNvSpPr/>
              <p:nvPr/>
            </p:nvSpPr>
            <p:spPr>
              <a:xfrm>
                <a:off x="867750" y="3478123"/>
                <a:ext cx="519888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Город Тюмень,</a:t>
                </a:r>
              </a:p>
              <a:p>
                <a:r>
                  <a:rPr lang="ru-RU" sz="2400" dirty="0" smtClean="0"/>
                  <a:t>МАДОУ  </a:t>
                </a:r>
                <a:r>
                  <a:rPr lang="ru-RU" sz="2400" dirty="0"/>
                  <a:t>детский сад №172 г</a:t>
                </a:r>
                <a:r>
                  <a:rPr lang="ru-RU" sz="2400" dirty="0" smtClean="0"/>
                  <a:t>. Тюмени</a:t>
                </a:r>
                <a:r>
                  <a:rPr lang="ru-RU" sz="2400" dirty="0"/>
                  <a:t>, </a:t>
                </a:r>
              </a:p>
              <a:p>
                <a:r>
                  <a:rPr lang="ru-RU" sz="2400" dirty="0" smtClean="0"/>
                  <a:t>подготовительная группа  «Пчелки»</a:t>
                </a:r>
                <a:endParaRPr lang="ru-RU" sz="2400" dirty="0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665932" y="4845358"/>
              <a:ext cx="6144947" cy="1510992"/>
              <a:chOff x="832375" y="5088961"/>
              <a:chExt cx="6144947" cy="151099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881322" y="5088961"/>
                <a:ext cx="6096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400" b="1" dirty="0"/>
                  <a:t>Команда </a:t>
                </a:r>
                <a:r>
                  <a:rPr lang="ru-RU" sz="2400" b="1" dirty="0" smtClean="0"/>
                  <a:t>проекта </a:t>
                </a:r>
                <a:endParaRPr lang="ru-RU" sz="2400" b="1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832375" y="5399624"/>
                <a:ext cx="602772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400" dirty="0"/>
                  <a:t>Семьи воспитанников группы </a:t>
                </a:r>
                <a:r>
                  <a:rPr lang="ru-RU" sz="2400" dirty="0" smtClean="0"/>
                  <a:t>«Пчелки»</a:t>
                </a:r>
                <a:endParaRPr lang="ru-RU" sz="2400" dirty="0"/>
              </a:p>
              <a:p>
                <a:pPr>
                  <a:defRPr/>
                </a:pPr>
                <a:r>
                  <a:rPr lang="ru-RU" sz="2400" dirty="0"/>
                  <a:t>воспитатель </a:t>
                </a:r>
                <a:r>
                  <a:rPr lang="ru-RU" sz="2400" dirty="0" err="1" smtClean="0"/>
                  <a:t>Макашина</a:t>
                </a:r>
                <a:r>
                  <a:rPr lang="ru-RU" sz="2400" dirty="0" smtClean="0"/>
                  <a:t> Е.М.</a:t>
                </a:r>
                <a:endParaRPr lang="ru-RU" sz="2400" dirty="0"/>
              </a:p>
              <a:p>
                <a:pPr>
                  <a:defRPr/>
                </a:pPr>
                <a:endParaRPr lang="ru-RU" sz="2400" dirty="0"/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128511" y="1035881"/>
            <a:ext cx="587465" cy="506435"/>
            <a:chOff x="6386682" y="3462117"/>
            <a:chExt cx="587465" cy="506435"/>
          </a:xfrm>
          <a:solidFill>
            <a:srgbClr val="5E5040"/>
          </a:solidFill>
        </p:grpSpPr>
        <p:sp>
          <p:nvSpPr>
            <p:cNvPr id="32" name="Шестиугольник 31">
              <a:extLst>
                <a:ext uri="{FF2B5EF4-FFF2-40B4-BE49-F238E27FC236}">
                  <a16:creationId xmlns:a16="http://schemas.microsoft.com/office/drawing/2014/main" xmlns="" id="{556195F2-9C1C-44F4-8C58-0CB609F0B339}"/>
                </a:ext>
              </a:extLst>
            </p:cNvPr>
            <p:cNvSpPr/>
            <p:nvPr/>
          </p:nvSpPr>
          <p:spPr>
            <a:xfrm>
              <a:off x="6386682" y="3462117"/>
              <a:ext cx="587465" cy="50643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CA5DA415-52AA-4D2E-825B-CC3A7FF79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504124" y="3535334"/>
              <a:ext cx="360000" cy="360000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54" y="914486"/>
            <a:ext cx="2989472" cy="2244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77" y="1876898"/>
            <a:ext cx="3455957" cy="439547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54" y="3396502"/>
            <a:ext cx="2801959" cy="21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6">
            <a:extLst>
              <a:ext uri="{FF2B5EF4-FFF2-40B4-BE49-F238E27FC236}">
                <a16:creationId xmlns:a16="http://schemas.microsoft.com/office/drawing/2014/main" xmlns="" id="{3CDD6A44-ABD1-4B59-A40D-F4BB1776E5DD}"/>
              </a:ext>
            </a:extLst>
          </p:cNvPr>
          <p:cNvSpPr txBox="1">
            <a:spLocks/>
          </p:cNvSpPr>
          <p:nvPr/>
        </p:nvSpPr>
        <p:spPr>
          <a:xfrm>
            <a:off x="874713" y="-126125"/>
            <a:ext cx="10515600" cy="842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Дорожная карта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496659"/>
              </p:ext>
            </p:extLst>
          </p:nvPr>
        </p:nvGraphicFramePr>
        <p:xfrm>
          <a:off x="256681" y="327861"/>
          <a:ext cx="11751663" cy="6317907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180455"/>
                <a:gridCol w="7827523"/>
                <a:gridCol w="1743685"/>
              </a:tblGrid>
              <a:tr h="598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 деятельности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64861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Организационный этап</a:t>
                      </a: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Создание предметно–развивающей среды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 методического материала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Январь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наглядного материала и макетов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 </a:t>
                      </a: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конспектов занятий и сценариев развлечений</a:t>
                      </a: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5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Деятельностный</a:t>
                      </a:r>
                      <a:r>
                        <a:rPr lang="ru-RU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этап</a:t>
                      </a: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 с детьми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презентации «Историческое путешествие по улицам нашего города»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Февраль -  март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фотоальбома «Символика деревянной резьбы»</a:t>
                      </a: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Занятие по художественно-эстетическому развитию «Наличники резные, окна расписные»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Мастер-класс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5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ластилинографии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«Тюменские наличники»</a:t>
                      </a: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Мастер класс от тюменского реставратора Святослава Шитова</a:t>
                      </a: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Выставка детских работ «Тюменские наличники»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 </a:t>
                      </a:r>
                      <a:r>
                        <a:rPr lang="ru-RU" sz="1600" dirty="0">
                          <a:effectLst/>
                        </a:rPr>
                        <a:t>педагогами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Видео-гид в историю тюменской деревянной резьбы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Презентация опыта педагогам ДОУ</a:t>
                      </a: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Семейный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ото </a:t>
                      </a:r>
                      <a:r>
                        <a:rPr lang="ru-RU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челлендж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родительской группе «Золотая линия Тюмени»</a:t>
                      </a: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Работа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 </a:t>
                      </a:r>
                      <a:r>
                        <a:rPr lang="ru-RU" sz="1600" dirty="0">
                          <a:effectLst/>
                        </a:rPr>
                        <a:t>родителями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Клуб выходного дня «Семейные экскурсии по улицам «старой» Тюмени»</a:t>
                      </a: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фото постера «Золотая линия Тюмени»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 Рефлексивно-проектировочный этап</a:t>
                      </a: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Результаты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диагностики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п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одведение итогов проекта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Апрель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86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Диссеминация </a:t>
                      </a:r>
                      <a:r>
                        <a:rPr lang="ru-RU" sz="1600" dirty="0">
                          <a:effectLst/>
                        </a:rPr>
                        <a:t>опыта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интерактивного плаката 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информационного стенда в фойе ДОУ</a:t>
                      </a: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конкурсах разного уровня</a:t>
                      </a:r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94" marR="259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2"/>
          <p:cNvSpPr txBox="1">
            <a:spLocks/>
          </p:cNvSpPr>
          <p:nvPr/>
        </p:nvSpPr>
        <p:spPr>
          <a:xfrm>
            <a:off x="8973614" y="6280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9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="" xmlns:a16="http://schemas.microsoft.com/office/drawing/2014/main" id="{13D26BDC-AE33-496A-BBF6-704BB8C36D97}"/>
              </a:ext>
            </a:extLst>
          </p:cNvPr>
          <p:cNvSpPr txBox="1">
            <a:spLocks/>
          </p:cNvSpPr>
          <p:nvPr/>
        </p:nvSpPr>
        <p:spPr>
          <a:xfrm>
            <a:off x="216545" y="0"/>
            <a:ext cx="8871528" cy="999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Мероприятия с детьми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194" y="845151"/>
            <a:ext cx="45543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Просмотр презентации «Историческое путешествие по улицам нашего города»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194" y="1768587"/>
            <a:ext cx="47357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Рассматривание фотоальбома «</a:t>
            </a:r>
            <a:r>
              <a:rPr lang="ru-RU" sz="2000" dirty="0" smtClean="0">
                <a:ea typeface="Calibri"/>
                <a:cs typeface="Times New Roman"/>
              </a:rPr>
              <a:t>Символы </a:t>
            </a:r>
            <a:r>
              <a:rPr lang="ru-RU" sz="2000" dirty="0">
                <a:ea typeface="Calibri"/>
                <a:cs typeface="Times New Roman"/>
              </a:rPr>
              <a:t>деревянной резьбы</a:t>
            </a:r>
            <a:r>
              <a:rPr lang="ru-RU" sz="2000" dirty="0" smtClean="0">
                <a:ea typeface="Calibri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194" y="2668579"/>
            <a:ext cx="479218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 smtClean="0">
                <a:ea typeface="Calibri"/>
                <a:cs typeface="Times New Roman"/>
              </a:rPr>
              <a:t>Занятие </a:t>
            </a:r>
            <a:r>
              <a:rPr lang="ru-RU" sz="2000" dirty="0">
                <a:ea typeface="Calibri"/>
                <a:cs typeface="Times New Roman"/>
              </a:rPr>
              <a:t>по художественно-эстетическому развитию «Наличники резные, окна расписные»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2623" y="3844150"/>
            <a:ext cx="505649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Calibri"/>
                <a:cs typeface="Times New Roman"/>
              </a:rPr>
              <a:t>Пластелинография «Тюменские наличники»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6545" y="5181175"/>
            <a:ext cx="4833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ea typeface="Calibri"/>
                <a:cs typeface="Times New Roman"/>
              </a:rPr>
              <a:t>Мастер класс от тюменского реставратора Святослава </a:t>
            </a:r>
            <a:r>
              <a:rPr lang="ru-RU" sz="2000" dirty="0" smtClean="0">
                <a:ea typeface="Calibri"/>
                <a:cs typeface="Times New Roman"/>
              </a:rPr>
              <a:t>Шитова «Волшебный мир тюменского узора»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3593" y="993256"/>
            <a:ext cx="199030" cy="1960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1082" y="1947601"/>
            <a:ext cx="199030" cy="1960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1082" y="2816605"/>
            <a:ext cx="199030" cy="1960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2215" y="3969281"/>
            <a:ext cx="199030" cy="1960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72" y="5348572"/>
            <a:ext cx="199030" cy="1960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4" y="3551877"/>
            <a:ext cx="3272969" cy="24575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81" y="226675"/>
            <a:ext cx="3252121" cy="244190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185334" y="2723967"/>
            <a:ext cx="7007567" cy="5392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50345" y="6009435"/>
            <a:ext cx="7142555" cy="6167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895592" y="2719198"/>
            <a:ext cx="4104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Рисование в смешанной технике «Наличники резные, окна расписные»</a:t>
            </a:r>
          </a:p>
          <a:p>
            <a:pPr algn="ctr"/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01383" y="5924611"/>
            <a:ext cx="336431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/>
              <a:t>Мастер-класс по </a:t>
            </a:r>
            <a:r>
              <a:rPr lang="ru-RU" sz="1600" b="1" dirty="0" err="1" smtClean="0"/>
              <a:t>пластилинографии</a:t>
            </a:r>
            <a:endParaRPr lang="ru-RU" sz="1600" b="1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/>
              <a:t> </a:t>
            </a:r>
            <a:r>
              <a:rPr lang="ru-RU" sz="1600" b="1" dirty="0"/>
              <a:t>«Украшение оконного наличника»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19" y="252354"/>
            <a:ext cx="3302112" cy="244721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361989" y="2719198"/>
            <a:ext cx="3830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Рассматривание фотоальбома</a:t>
            </a:r>
          </a:p>
          <a:p>
            <a:pPr algn="ctr"/>
            <a:r>
              <a:rPr lang="ru-RU" sz="1600" b="1" dirty="0" smtClean="0"/>
              <a:t>«Символы деревянной резьбы»</a:t>
            </a:r>
            <a:endParaRPr lang="ru-RU" sz="1600" b="1" dirty="0"/>
          </a:p>
          <a:p>
            <a:pPr algn="ctr"/>
            <a:endParaRPr lang="ru-RU" b="1" dirty="0"/>
          </a:p>
        </p:txBody>
      </p:sp>
      <p:sp>
        <p:nvSpPr>
          <p:cNvPr id="2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921329" y="6724650"/>
            <a:ext cx="6878982" cy="99000"/>
          </a:xfrm>
        </p:spPr>
        <p:txBody>
          <a:bodyPr/>
          <a:lstStyle/>
          <a:p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85070" y="6391879"/>
            <a:ext cx="2743200" cy="365125"/>
          </a:xfrm>
        </p:spPr>
        <p:txBody>
          <a:bodyPr/>
          <a:lstStyle/>
          <a:p>
            <a:fld id="{0D3B1B8A-347D-40C6-BACC-C807278A37BB}" type="slidenum">
              <a:rPr lang="ru-RU" smtClean="0"/>
              <a:t>6</a:t>
            </a:fld>
            <a:endParaRPr lang="ru-RU" dirty="0"/>
          </a:p>
        </p:txBody>
      </p:sp>
      <p:pic>
        <p:nvPicPr>
          <p:cNvPr id="1026" name="Picture 2" descr="QR код этой страниц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81" y="2198376"/>
            <a:ext cx="520821" cy="5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10" y="2205955"/>
            <a:ext cx="513243" cy="513243"/>
          </a:xfrm>
          <a:prstGeom prst="rect">
            <a:avLst/>
          </a:prstGeom>
        </p:spPr>
      </p:pic>
      <p:pic>
        <p:nvPicPr>
          <p:cNvPr id="1028" name="Picture 4" descr="QR код этой страниц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64" y="5446579"/>
            <a:ext cx="561963" cy="5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Оксана\Downloads\16461237220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12" y="3561035"/>
            <a:ext cx="3303719" cy="24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8535757" y="5924611"/>
            <a:ext cx="375647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/>
              <a:t>Мастер-класс со Святославом Шитовым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/>
              <a:t> «Волшебный мир тюменского узора»</a:t>
            </a:r>
            <a:endParaRPr lang="ru-RU" sz="1600" b="1" dirty="0"/>
          </a:p>
        </p:txBody>
      </p:sp>
      <p:pic>
        <p:nvPicPr>
          <p:cNvPr id="30" name="Picture 2" descr="QR код этой страниц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19" y="5446579"/>
            <a:ext cx="544860" cy="54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41194" y="4439545"/>
            <a:ext cx="47921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 smtClean="0">
                <a:ea typeface="Calibri"/>
                <a:cs typeface="Times New Roman"/>
              </a:rPr>
              <a:t>Настольные дидактические игры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0082" y="4588774"/>
            <a:ext cx="199030" cy="19601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7</a:t>
            </a:fld>
            <a:endParaRPr lang="ru-RU"/>
          </a:p>
        </p:txBody>
      </p:sp>
      <p:sp>
        <p:nvSpPr>
          <p:cNvPr id="4" name="Текст 15">
            <a:extLst>
              <a:ext uri="{FF2B5EF4-FFF2-40B4-BE49-F238E27FC236}">
                <a16:creationId xmlns="" xmlns:a16="http://schemas.microsoft.com/office/drawing/2014/main" id="{06CD816C-BB18-4D93-BA65-9D36D4A4E969}"/>
              </a:ext>
            </a:extLst>
          </p:cNvPr>
          <p:cNvSpPr txBox="1">
            <a:spLocks/>
          </p:cNvSpPr>
          <p:nvPr/>
        </p:nvSpPr>
        <p:spPr>
          <a:xfrm>
            <a:off x="713981" y="1225685"/>
            <a:ext cx="5689727" cy="32159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Ф</a:t>
            </a:r>
            <a:r>
              <a:rPr lang="ru-RU" dirty="0" smtClean="0"/>
              <a:t>ото, видеоотчёты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сылки на полезные сайты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аршруты выходного дня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Ч</a:t>
            </a:r>
            <a:r>
              <a:rPr lang="ru-RU" dirty="0" smtClean="0"/>
              <a:t>еллендж в родительском</a:t>
            </a:r>
          </a:p>
          <a:p>
            <a:pPr marL="0" indent="0">
              <a:buNone/>
            </a:pPr>
            <a:r>
              <a:rPr lang="ru-RU" dirty="0" smtClean="0"/>
              <a:t>чате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xmlns="" id="{3CDD6A44-ABD1-4B59-A40D-F4BB1776E5DD}"/>
              </a:ext>
            </a:extLst>
          </p:cNvPr>
          <p:cNvSpPr txBox="1">
            <a:spLocks/>
          </p:cNvSpPr>
          <p:nvPr/>
        </p:nvSpPr>
        <p:spPr>
          <a:xfrm>
            <a:off x="875162" y="0"/>
            <a:ext cx="10515600" cy="8429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Активные формы работы с семьей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556195F2-9C1C-44F4-8C58-0CB609F0B339}"/>
              </a:ext>
            </a:extLst>
          </p:cNvPr>
          <p:cNvSpPr/>
          <p:nvPr/>
        </p:nvSpPr>
        <p:spPr>
          <a:xfrm>
            <a:off x="130603" y="3233522"/>
            <a:ext cx="587465" cy="506435"/>
          </a:xfrm>
          <a:prstGeom prst="hexagon">
            <a:avLst/>
          </a:prstGeom>
          <a:solidFill>
            <a:srgbClr val="6B6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xmlns="" id="{556195F2-9C1C-44F4-8C58-0CB609F0B339}"/>
              </a:ext>
            </a:extLst>
          </p:cNvPr>
          <p:cNvSpPr/>
          <p:nvPr/>
        </p:nvSpPr>
        <p:spPr>
          <a:xfrm>
            <a:off x="126516" y="1267263"/>
            <a:ext cx="587465" cy="506435"/>
          </a:xfrm>
          <a:prstGeom prst="hexagon">
            <a:avLst/>
          </a:prstGeom>
          <a:solidFill>
            <a:srgbClr val="6B6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фильм 12">
            <a:hlinkClick r:id="" action="ppaction://noaction" highlightClick="1"/>
          </p:cNvPr>
          <p:cNvSpPr/>
          <p:nvPr/>
        </p:nvSpPr>
        <p:spPr>
          <a:xfrm>
            <a:off x="126516" y="1225685"/>
            <a:ext cx="535490" cy="589589"/>
          </a:xfrm>
          <a:prstGeom prst="actionButtonMovi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2" y="2248216"/>
            <a:ext cx="591363" cy="506012"/>
          </a:xfrm>
          <a:prstGeom prst="rect">
            <a:avLst/>
          </a:prstGeom>
        </p:spPr>
      </p:pic>
      <p:sp>
        <p:nvSpPr>
          <p:cNvPr id="15" name="Штриховая стрелка вправо 14"/>
          <p:cNvSpPr/>
          <p:nvPr/>
        </p:nvSpPr>
        <p:spPr>
          <a:xfrm>
            <a:off x="312965" y="3310206"/>
            <a:ext cx="299286" cy="326104"/>
          </a:xfrm>
          <a:prstGeom prst="striped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xmlns="" id="{556195F2-9C1C-44F4-8C58-0CB609F0B339}"/>
              </a:ext>
            </a:extLst>
          </p:cNvPr>
          <p:cNvSpPr/>
          <p:nvPr/>
        </p:nvSpPr>
        <p:spPr>
          <a:xfrm>
            <a:off x="150394" y="4240246"/>
            <a:ext cx="587465" cy="506435"/>
          </a:xfrm>
          <a:prstGeom prst="hexagon">
            <a:avLst/>
          </a:prstGeom>
          <a:solidFill>
            <a:srgbClr val="6B6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240507" y="4304834"/>
            <a:ext cx="382774" cy="377257"/>
          </a:xfrm>
          <a:prstGeom prst="smileyFac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"/>
          <a:stretch/>
        </p:blipFill>
        <p:spPr>
          <a:xfrm>
            <a:off x="9865106" y="1061237"/>
            <a:ext cx="2226361" cy="32435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10" y="1116749"/>
            <a:ext cx="2325876" cy="1744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04" y="3086856"/>
            <a:ext cx="2268418" cy="3024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26" y="1131184"/>
            <a:ext cx="2306628" cy="17299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65" y="3064441"/>
            <a:ext cx="2296665" cy="3062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7"/>
          <a:stretch/>
        </p:blipFill>
        <p:spPr>
          <a:xfrm>
            <a:off x="9865106" y="4361432"/>
            <a:ext cx="2226361" cy="1749980"/>
          </a:xfrm>
          <a:prstGeom prst="rect">
            <a:avLst/>
          </a:prstGeom>
        </p:spPr>
      </p:pic>
      <p:sp>
        <p:nvSpPr>
          <p:cNvPr id="2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192523" y="6654800"/>
            <a:ext cx="8422369" cy="112621"/>
          </a:xfrm>
        </p:spPr>
        <p:txBody>
          <a:bodyPr/>
          <a:lstStyle/>
          <a:p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s://cf.ppt-online.org/files1/slide/s/sT7DkYwxZdy46oCFuz1OlXcg9SRIbPvArQnaBE08L/slide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4199" r="56874" b="5700"/>
          <a:stretch/>
        </p:blipFill>
        <p:spPr bwMode="auto">
          <a:xfrm>
            <a:off x="13671" y="0"/>
            <a:ext cx="4727210" cy="68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/>
          <p:cNvSpPr/>
          <p:nvPr/>
        </p:nvSpPr>
        <p:spPr>
          <a:xfrm flipH="1">
            <a:off x="1543843" y="45046"/>
            <a:ext cx="3197038" cy="6814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400143" y="2611145"/>
            <a:ext cx="1260000" cy="1260000"/>
            <a:chOff x="6104355" y="3675293"/>
            <a:chExt cx="1260000" cy="1260000"/>
          </a:xfrm>
        </p:grpSpPr>
        <p:sp>
          <p:nvSpPr>
            <p:cNvPr id="27" name="Полилиния: фигура 19">
              <a:extLst>
                <a:ext uri="{FF2B5EF4-FFF2-40B4-BE49-F238E27FC236}">
                  <a16:creationId xmlns:a16="http://schemas.microsoft.com/office/drawing/2014/main" xmlns="" id="{1DCE7D00-0565-4BE1-9C83-EA9DDF7DECD6}"/>
                </a:ext>
              </a:extLst>
            </p:cNvPr>
            <p:cNvSpPr/>
            <p:nvPr/>
          </p:nvSpPr>
          <p:spPr>
            <a:xfrm>
              <a:off x="6104355" y="3675293"/>
              <a:ext cx="1260000" cy="1260000"/>
            </a:xfrm>
            <a:custGeom>
              <a:avLst/>
              <a:gdLst>
                <a:gd name="connsiteX0" fmla="*/ 630000 w 1260000"/>
                <a:gd name="connsiteY0" fmla="*/ 95508 h 1260000"/>
                <a:gd name="connsiteX1" fmla="*/ 90000 w 1260000"/>
                <a:gd name="connsiteY1" fmla="*/ 632754 h 1260000"/>
                <a:gd name="connsiteX2" fmla="*/ 630000 w 1260000"/>
                <a:gd name="connsiteY2" fmla="*/ 1170000 h 1260000"/>
                <a:gd name="connsiteX3" fmla="*/ 1170000 w 1260000"/>
                <a:gd name="connsiteY3" fmla="*/ 632754 h 1260000"/>
                <a:gd name="connsiteX4" fmla="*/ 630000 w 1260000"/>
                <a:gd name="connsiteY4" fmla="*/ 95508 h 1260000"/>
                <a:gd name="connsiteX5" fmla="*/ 630000 w 1260000"/>
                <a:gd name="connsiteY5" fmla="*/ 0 h 1260000"/>
                <a:gd name="connsiteX6" fmla="*/ 1260000 w 1260000"/>
                <a:gd name="connsiteY6" fmla="*/ 630000 h 1260000"/>
                <a:gd name="connsiteX7" fmla="*/ 630000 w 1260000"/>
                <a:gd name="connsiteY7" fmla="*/ 1260000 h 1260000"/>
                <a:gd name="connsiteX8" fmla="*/ 0 w 1260000"/>
                <a:gd name="connsiteY8" fmla="*/ 630000 h 1260000"/>
                <a:gd name="connsiteX9" fmla="*/ 630000 w 1260000"/>
                <a:gd name="connsiteY9" fmla="*/ 0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0000" h="1260000">
                  <a:moveTo>
                    <a:pt x="630000" y="95508"/>
                  </a:moveTo>
                  <a:cubicBezTo>
                    <a:pt x="331766" y="95508"/>
                    <a:pt x="90000" y="336041"/>
                    <a:pt x="90000" y="632754"/>
                  </a:cubicBezTo>
                  <a:cubicBezTo>
                    <a:pt x="90000" y="929467"/>
                    <a:pt x="331766" y="1170000"/>
                    <a:pt x="630000" y="1170000"/>
                  </a:cubicBezTo>
                  <a:cubicBezTo>
                    <a:pt x="928234" y="1170000"/>
                    <a:pt x="1170000" y="929467"/>
                    <a:pt x="1170000" y="632754"/>
                  </a:cubicBezTo>
                  <a:cubicBezTo>
                    <a:pt x="1170000" y="336041"/>
                    <a:pt x="928234" y="95508"/>
                    <a:pt x="630000" y="95508"/>
                  </a:cubicBezTo>
                  <a:close/>
                  <a:moveTo>
                    <a:pt x="630000" y="0"/>
                  </a:moveTo>
                  <a:cubicBezTo>
                    <a:pt x="977939" y="0"/>
                    <a:pt x="1260000" y="282061"/>
                    <a:pt x="1260000" y="630000"/>
                  </a:cubicBezTo>
                  <a:cubicBezTo>
                    <a:pt x="1260000" y="977939"/>
                    <a:pt x="977939" y="1260000"/>
                    <a:pt x="630000" y="1260000"/>
                  </a:cubicBezTo>
                  <a:cubicBezTo>
                    <a:pt x="282061" y="1260000"/>
                    <a:pt x="0" y="977939"/>
                    <a:pt x="0" y="630000"/>
                  </a:cubicBezTo>
                  <a:cubicBezTo>
                    <a:pt x="0" y="282061"/>
                    <a:pt x="282061" y="0"/>
                    <a:pt x="63000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1" name="Арка 30">
              <a:extLst>
                <a:ext uri="{FF2B5EF4-FFF2-40B4-BE49-F238E27FC236}">
                  <a16:creationId xmlns:a16="http://schemas.microsoft.com/office/drawing/2014/main" xmlns="" id="{B25D5E15-30F1-43C8-A668-342292D8AA97}"/>
                </a:ext>
              </a:extLst>
            </p:cNvPr>
            <p:cNvSpPr/>
            <p:nvPr/>
          </p:nvSpPr>
          <p:spPr>
            <a:xfrm>
              <a:off x="6104355" y="3675293"/>
              <a:ext cx="1260000" cy="1260000"/>
            </a:xfrm>
            <a:prstGeom prst="blockArc">
              <a:avLst>
                <a:gd name="adj1" fmla="val 5406162"/>
                <a:gd name="adj2" fmla="val 16195566"/>
                <a:gd name="adj3" fmla="val 766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413205" y="4653950"/>
            <a:ext cx="1260000" cy="1260000"/>
            <a:chOff x="5217821" y="5409001"/>
            <a:chExt cx="1260000" cy="1260000"/>
          </a:xfrm>
        </p:grpSpPr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7D1EEC21-2F4A-4AAD-B439-ED4F2EF000C4}"/>
                </a:ext>
              </a:extLst>
            </p:cNvPr>
            <p:cNvSpPr/>
            <p:nvPr/>
          </p:nvSpPr>
          <p:spPr>
            <a:xfrm>
              <a:off x="5217821" y="5409001"/>
              <a:ext cx="1260000" cy="1260000"/>
            </a:xfrm>
            <a:custGeom>
              <a:avLst/>
              <a:gdLst>
                <a:gd name="connsiteX0" fmla="*/ 630000 w 1260000"/>
                <a:gd name="connsiteY0" fmla="*/ 95508 h 1260000"/>
                <a:gd name="connsiteX1" fmla="*/ 90000 w 1260000"/>
                <a:gd name="connsiteY1" fmla="*/ 632754 h 1260000"/>
                <a:gd name="connsiteX2" fmla="*/ 630000 w 1260000"/>
                <a:gd name="connsiteY2" fmla="*/ 1170000 h 1260000"/>
                <a:gd name="connsiteX3" fmla="*/ 1170000 w 1260000"/>
                <a:gd name="connsiteY3" fmla="*/ 632754 h 1260000"/>
                <a:gd name="connsiteX4" fmla="*/ 630000 w 1260000"/>
                <a:gd name="connsiteY4" fmla="*/ 95508 h 1260000"/>
                <a:gd name="connsiteX5" fmla="*/ 630000 w 1260000"/>
                <a:gd name="connsiteY5" fmla="*/ 0 h 1260000"/>
                <a:gd name="connsiteX6" fmla="*/ 1260000 w 1260000"/>
                <a:gd name="connsiteY6" fmla="*/ 630000 h 1260000"/>
                <a:gd name="connsiteX7" fmla="*/ 630000 w 1260000"/>
                <a:gd name="connsiteY7" fmla="*/ 1260000 h 1260000"/>
                <a:gd name="connsiteX8" fmla="*/ 0 w 1260000"/>
                <a:gd name="connsiteY8" fmla="*/ 630000 h 1260000"/>
                <a:gd name="connsiteX9" fmla="*/ 630000 w 1260000"/>
                <a:gd name="connsiteY9" fmla="*/ 0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0000" h="1260000">
                  <a:moveTo>
                    <a:pt x="630000" y="95508"/>
                  </a:moveTo>
                  <a:cubicBezTo>
                    <a:pt x="331766" y="95508"/>
                    <a:pt x="90000" y="336041"/>
                    <a:pt x="90000" y="632754"/>
                  </a:cubicBezTo>
                  <a:cubicBezTo>
                    <a:pt x="90000" y="929467"/>
                    <a:pt x="331766" y="1170000"/>
                    <a:pt x="630000" y="1170000"/>
                  </a:cubicBezTo>
                  <a:cubicBezTo>
                    <a:pt x="928234" y="1170000"/>
                    <a:pt x="1170000" y="929467"/>
                    <a:pt x="1170000" y="632754"/>
                  </a:cubicBezTo>
                  <a:cubicBezTo>
                    <a:pt x="1170000" y="336041"/>
                    <a:pt x="928234" y="95508"/>
                    <a:pt x="630000" y="95508"/>
                  </a:cubicBezTo>
                  <a:close/>
                  <a:moveTo>
                    <a:pt x="630000" y="0"/>
                  </a:moveTo>
                  <a:cubicBezTo>
                    <a:pt x="977939" y="0"/>
                    <a:pt x="1260000" y="282061"/>
                    <a:pt x="1260000" y="630000"/>
                  </a:cubicBezTo>
                  <a:cubicBezTo>
                    <a:pt x="1260000" y="977939"/>
                    <a:pt x="977939" y="1260000"/>
                    <a:pt x="630000" y="1260000"/>
                  </a:cubicBezTo>
                  <a:cubicBezTo>
                    <a:pt x="282061" y="1260000"/>
                    <a:pt x="0" y="977939"/>
                    <a:pt x="0" y="630000"/>
                  </a:cubicBezTo>
                  <a:cubicBezTo>
                    <a:pt x="0" y="282061"/>
                    <a:pt x="282061" y="0"/>
                    <a:pt x="63000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9" name="Арка 28">
              <a:extLst>
                <a:ext uri="{FF2B5EF4-FFF2-40B4-BE49-F238E27FC236}">
                  <a16:creationId xmlns:a16="http://schemas.microsoft.com/office/drawing/2014/main" xmlns="" id="{81607782-51C8-4D6D-86C3-A73919EB5AEC}"/>
                </a:ext>
              </a:extLst>
            </p:cNvPr>
            <p:cNvSpPr/>
            <p:nvPr/>
          </p:nvSpPr>
          <p:spPr>
            <a:xfrm>
              <a:off x="5217821" y="5409001"/>
              <a:ext cx="1260000" cy="1260000"/>
            </a:xfrm>
            <a:prstGeom prst="blockArc">
              <a:avLst>
                <a:gd name="adj1" fmla="val 10857266"/>
                <a:gd name="adj2" fmla="val 16195566"/>
                <a:gd name="adj3" fmla="val 766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3" name="Заголовок 4">
            <a:extLst>
              <a:ext uri="{FF2B5EF4-FFF2-40B4-BE49-F238E27FC236}">
                <a16:creationId xmlns="" xmlns:a16="http://schemas.microsoft.com/office/drawing/2014/main" id="{119A61C2-D40C-47FB-AC39-9A638B6A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881" y="-179474"/>
            <a:ext cx="7492475" cy="1190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Результат и перспектива проекта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BCDA5DB-56AD-4853-9517-F47718538C26}"/>
              </a:ext>
            </a:extLst>
          </p:cNvPr>
          <p:cNvSpPr/>
          <p:nvPr/>
        </p:nvSpPr>
        <p:spPr>
          <a:xfrm>
            <a:off x="5131546" y="2938668"/>
            <a:ext cx="68180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Рост заинтересованности родителей</a:t>
            </a:r>
            <a:r>
              <a:rPr lang="ru-RU" sz="2000" dirty="0"/>
              <a:t> </a:t>
            </a:r>
            <a:r>
              <a:rPr lang="ru-RU" sz="2000" dirty="0" smtClean="0"/>
              <a:t>и повышение уровня их педагогической компетентности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0096" y="4146118"/>
            <a:ext cx="7531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Развитие методической грамотности </a:t>
            </a:r>
            <a:r>
              <a:rPr lang="ru-RU" sz="2000" dirty="0" smtClean="0"/>
              <a:t>педагогов, повышение мотивации  включения в образовательную деятельность регионального компонента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275644" y="836140"/>
            <a:ext cx="1260000" cy="1260000"/>
            <a:chOff x="6834253" y="2018434"/>
            <a:chExt cx="1260000" cy="1260000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D797F856-0476-4BD9-9208-357B9487055D}"/>
                </a:ext>
              </a:extLst>
            </p:cNvPr>
            <p:cNvSpPr/>
            <p:nvPr/>
          </p:nvSpPr>
          <p:spPr>
            <a:xfrm>
              <a:off x="6834253" y="2018434"/>
              <a:ext cx="1260000" cy="1260000"/>
            </a:xfrm>
            <a:custGeom>
              <a:avLst/>
              <a:gdLst>
                <a:gd name="connsiteX0" fmla="*/ 630000 w 1260000"/>
                <a:gd name="connsiteY0" fmla="*/ 95508 h 1260000"/>
                <a:gd name="connsiteX1" fmla="*/ 90000 w 1260000"/>
                <a:gd name="connsiteY1" fmla="*/ 632754 h 1260000"/>
                <a:gd name="connsiteX2" fmla="*/ 630000 w 1260000"/>
                <a:gd name="connsiteY2" fmla="*/ 1170000 h 1260000"/>
                <a:gd name="connsiteX3" fmla="*/ 1170000 w 1260000"/>
                <a:gd name="connsiteY3" fmla="*/ 632754 h 1260000"/>
                <a:gd name="connsiteX4" fmla="*/ 630000 w 1260000"/>
                <a:gd name="connsiteY4" fmla="*/ 95508 h 1260000"/>
                <a:gd name="connsiteX5" fmla="*/ 630000 w 1260000"/>
                <a:gd name="connsiteY5" fmla="*/ 0 h 1260000"/>
                <a:gd name="connsiteX6" fmla="*/ 1260000 w 1260000"/>
                <a:gd name="connsiteY6" fmla="*/ 630000 h 1260000"/>
                <a:gd name="connsiteX7" fmla="*/ 630000 w 1260000"/>
                <a:gd name="connsiteY7" fmla="*/ 1260000 h 1260000"/>
                <a:gd name="connsiteX8" fmla="*/ 0 w 1260000"/>
                <a:gd name="connsiteY8" fmla="*/ 630000 h 1260000"/>
                <a:gd name="connsiteX9" fmla="*/ 630000 w 1260000"/>
                <a:gd name="connsiteY9" fmla="*/ 0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0000" h="1260000">
                  <a:moveTo>
                    <a:pt x="630000" y="95508"/>
                  </a:moveTo>
                  <a:cubicBezTo>
                    <a:pt x="331766" y="95508"/>
                    <a:pt x="90000" y="336041"/>
                    <a:pt x="90000" y="632754"/>
                  </a:cubicBezTo>
                  <a:cubicBezTo>
                    <a:pt x="90000" y="929467"/>
                    <a:pt x="331766" y="1170000"/>
                    <a:pt x="630000" y="1170000"/>
                  </a:cubicBezTo>
                  <a:cubicBezTo>
                    <a:pt x="928234" y="1170000"/>
                    <a:pt x="1170000" y="929467"/>
                    <a:pt x="1170000" y="632754"/>
                  </a:cubicBezTo>
                  <a:cubicBezTo>
                    <a:pt x="1170000" y="336041"/>
                    <a:pt x="928234" y="95508"/>
                    <a:pt x="630000" y="95508"/>
                  </a:cubicBezTo>
                  <a:close/>
                  <a:moveTo>
                    <a:pt x="630000" y="0"/>
                  </a:moveTo>
                  <a:cubicBezTo>
                    <a:pt x="977939" y="0"/>
                    <a:pt x="1260000" y="282061"/>
                    <a:pt x="1260000" y="630000"/>
                  </a:cubicBezTo>
                  <a:cubicBezTo>
                    <a:pt x="1260000" y="977939"/>
                    <a:pt x="977939" y="1260000"/>
                    <a:pt x="630000" y="1260000"/>
                  </a:cubicBezTo>
                  <a:cubicBezTo>
                    <a:pt x="282061" y="1260000"/>
                    <a:pt x="0" y="977939"/>
                    <a:pt x="0" y="630000"/>
                  </a:cubicBezTo>
                  <a:cubicBezTo>
                    <a:pt x="0" y="282061"/>
                    <a:pt x="282061" y="0"/>
                    <a:pt x="63000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3" name="Арка 22">
              <a:extLst>
                <a:ext uri="{FF2B5EF4-FFF2-40B4-BE49-F238E27FC236}">
                  <a16:creationId xmlns:a16="http://schemas.microsoft.com/office/drawing/2014/main" xmlns="" id="{608CF968-B1F9-49C9-A7D0-6DFDF59AD764}"/>
                </a:ext>
              </a:extLst>
            </p:cNvPr>
            <p:cNvSpPr/>
            <p:nvPr/>
          </p:nvSpPr>
          <p:spPr>
            <a:xfrm>
              <a:off x="6834253" y="2018434"/>
              <a:ext cx="1260000" cy="1260000"/>
            </a:xfrm>
            <a:prstGeom prst="blockArc">
              <a:avLst>
                <a:gd name="adj1" fmla="val 21498754"/>
                <a:gd name="adj2" fmla="val 16195566"/>
                <a:gd name="adj3" fmla="val 7663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Номер слайда 2"/>
          <p:cNvSpPr txBox="1">
            <a:spLocks/>
          </p:cNvSpPr>
          <p:nvPr/>
        </p:nvSpPr>
        <p:spPr>
          <a:xfrm>
            <a:off x="8692684" y="636120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/>
              <a:t>8</a:t>
            </a:r>
            <a:endParaRPr lang="ru-RU" sz="1200" dirty="0"/>
          </a:p>
        </p:txBody>
      </p:sp>
      <p:sp>
        <p:nvSpPr>
          <p:cNvPr id="3" name="Стрелка вправо 2"/>
          <p:cNvSpPr/>
          <p:nvPr/>
        </p:nvSpPr>
        <p:spPr>
          <a:xfrm rot="19371791">
            <a:off x="4610955" y="1294669"/>
            <a:ext cx="589377" cy="34294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9371791">
            <a:off x="3716962" y="3069675"/>
            <a:ext cx="589377" cy="34294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9371791">
            <a:off x="2748518" y="5112478"/>
            <a:ext cx="589377" cy="34294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879340" y="5659037"/>
            <a:ext cx="7956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Разработан и апробирован методический и дидактический материал, который легко могут  применить в своей работе педагоги города Тюмени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5058" y="1123317"/>
            <a:ext cx="6177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процессе реализации проекта чётко просматривается рост интереса детей к истории </a:t>
            </a:r>
            <a:r>
              <a:rPr lang="ru-RU" sz="2000"/>
              <a:t>родного </a:t>
            </a:r>
            <a:r>
              <a:rPr lang="ru-RU" sz="2000" smtClean="0"/>
              <a:t>города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9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cf.ppt-online.org/files1/slide/s/sT7DkYwxZdy46oCFuz1OlXcg9SRIbPvArQnaBE08L/slide-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2" t="9106" r="8591" b="10036"/>
          <a:stretch/>
        </p:blipFill>
        <p:spPr bwMode="auto">
          <a:xfrm>
            <a:off x="0" y="0"/>
            <a:ext cx="39058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1B8A-347D-40C6-BACC-C807278A37BB}" type="slidenum">
              <a:rPr lang="ru-RU" smtClean="0"/>
              <a:t>9</a:t>
            </a:fld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16A0C5CE-244C-4B48-A069-27A5659DE144}"/>
              </a:ext>
            </a:extLst>
          </p:cNvPr>
          <p:cNvCxnSpPr>
            <a:cxnSpLocks/>
          </p:cNvCxnSpPr>
          <p:nvPr/>
        </p:nvCxnSpPr>
        <p:spPr>
          <a:xfrm flipV="1">
            <a:off x="4251000" y="2099593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16A0C5CE-244C-4B48-A069-27A5659DE144}"/>
              </a:ext>
            </a:extLst>
          </p:cNvPr>
          <p:cNvCxnSpPr>
            <a:cxnSpLocks/>
          </p:cNvCxnSpPr>
          <p:nvPr/>
        </p:nvCxnSpPr>
        <p:spPr>
          <a:xfrm flipV="1">
            <a:off x="4251000" y="4893040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896339" y="-429746"/>
            <a:ext cx="7301552" cy="77174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30267" y="878095"/>
            <a:ext cx="7455928" cy="4160472"/>
            <a:chOff x="2766000" y="1413379"/>
            <a:chExt cx="7455928" cy="416047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1E52F0E5-A701-46B7-93E6-826C2E6D1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171000" y="2780403"/>
              <a:ext cx="2177475" cy="2177475"/>
            </a:xfrm>
            <a:prstGeom prst="rect">
              <a:avLst/>
            </a:prstGeom>
          </p:spPr>
        </p:pic>
        <p:sp>
          <p:nvSpPr>
            <p:cNvPr id="9" name="Дуга 8">
              <a:extLst>
                <a:ext uri="{FF2B5EF4-FFF2-40B4-BE49-F238E27FC236}">
                  <a16:creationId xmlns:a16="http://schemas.microsoft.com/office/drawing/2014/main" xmlns="" id="{E48D25B4-3BD1-409A-ABE9-E2BD6382D55C}"/>
                </a:ext>
              </a:extLst>
            </p:cNvPr>
            <p:cNvSpPr/>
            <p:nvPr/>
          </p:nvSpPr>
          <p:spPr>
            <a:xfrm rot="13602773">
              <a:off x="2766000" y="2347092"/>
              <a:ext cx="3065550" cy="3065550"/>
            </a:xfrm>
            <a:prstGeom prst="arc">
              <a:avLst>
                <a:gd name="adj1" fmla="val 13591648"/>
                <a:gd name="adj2" fmla="val 2384487"/>
              </a:avLst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DA7B5BD2-9D27-4CD1-ACBA-82892017AE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1000" y="2099593"/>
              <a:ext cx="15805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1112A4B0-0625-4DC7-9A07-534D4B4AE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1000" y="5573851"/>
              <a:ext cx="16059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1DEBDAE-0271-4E96-AD2B-AB9A7B8E4D82}"/>
                </a:ext>
              </a:extLst>
            </p:cNvPr>
            <p:cNvSpPr txBox="1"/>
            <p:nvPr/>
          </p:nvSpPr>
          <p:spPr>
            <a:xfrm>
              <a:off x="6227822" y="1413379"/>
              <a:ext cx="3243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Вставьте ваш текст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E97FD21-1C94-4BD0-A542-AE928603430D}"/>
                </a:ext>
              </a:extLst>
            </p:cNvPr>
            <p:cNvSpPr txBox="1"/>
            <p:nvPr/>
          </p:nvSpPr>
          <p:spPr>
            <a:xfrm>
              <a:off x="6978750" y="3146292"/>
              <a:ext cx="3243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Вставьте ваш текст </a:t>
              </a:r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851608" y="6492386"/>
            <a:ext cx="8340392" cy="534312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1000"/>
              </a:spcBef>
            </a:pP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096444" y="1564309"/>
            <a:ext cx="0" cy="652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104792" y="4386066"/>
            <a:ext cx="0" cy="652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6BB8E06-3E57-42EB-A0FD-05459337372C}"/>
              </a:ext>
            </a:extLst>
          </p:cNvPr>
          <p:cNvSpPr txBox="1"/>
          <p:nvPr/>
        </p:nvSpPr>
        <p:spPr>
          <a:xfrm>
            <a:off x="4675190" y="-74729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Информационные ресурсы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6994" y="4115237"/>
            <a:ext cx="6489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Онлайн презентация «Резная мелодия Тюмени» Вадим Шитов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ppt-online.org/643720</a:t>
            </a:r>
            <a:r>
              <a:rPr lang="ru-RU" dirty="0" smtClean="0"/>
              <a:t> </a:t>
            </a:r>
            <a:endParaRPr lang="en-US" dirty="0"/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03968" y="2656223"/>
            <a:ext cx="6003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Вслух.ру</a:t>
            </a:r>
            <a:r>
              <a:rPr lang="ru-RU" dirty="0" smtClean="0"/>
              <a:t> «Тайны старых домов Тюмени»</a:t>
            </a: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://vsluh.ru/long/tayny-starykh-domov-tyumeni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595817" y="753223"/>
            <a:ext cx="6428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Костина Л.В, </a:t>
            </a:r>
            <a:r>
              <a:rPr lang="ru-RU" dirty="0" err="1" smtClean="0"/>
              <a:t>Горявина</a:t>
            </a:r>
            <a:r>
              <a:rPr lang="ru-RU" dirty="0" smtClean="0"/>
              <a:t> С.В. Жемчужина: Пособие для студентов педагогических колледжей, педагогов дошкольных образовательных учреждений. Тюмень, 1998 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6739" y="3393322"/>
            <a:ext cx="4720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Вся сила в наличниках. Город Тюмень. Резьба</a:t>
            </a:r>
            <a:r>
              <a:rPr lang="ru-RU" dirty="0" smtClean="0">
                <a:latin typeface="Roboto"/>
              </a:rPr>
              <a:t>.</a:t>
            </a:r>
          </a:p>
          <a:p>
            <a:r>
              <a:rPr lang="en-US" dirty="0">
                <a:hlinkClick r:id="rId7"/>
              </a:rPr>
              <a:t>https://youtu.be/kPqb01e7WT8</a:t>
            </a:r>
            <a:r>
              <a:rPr lang="ru-RU" dirty="0"/>
              <a:t>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46739" y="54754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Уникальная галерея Оконных Наличников в Тюменском МИИ Проект Музеи Сибири. 100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yandex.ru/video/preview/9529671906446472664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46739" y="4788940"/>
            <a:ext cx="6082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Резные деревянные наличники Тюмени</a:t>
            </a:r>
          </a:p>
          <a:p>
            <a:r>
              <a:rPr lang="en-US" dirty="0">
                <a:hlinkClick r:id="rId9"/>
              </a:rPr>
              <a:t>http://nalichniki.com/reznye-derevyannye-nalichniki-tyumeni</a:t>
            </a:r>
            <a:r>
              <a:rPr lang="en-US" b="1" dirty="0" smtClean="0">
                <a:solidFill>
                  <a:srgbClr val="1A1A1A"/>
                </a:solidFill>
                <a:latin typeface="Montserrat"/>
                <a:hlinkClick r:id="rId9"/>
              </a:rPr>
              <a:t>/</a:t>
            </a:r>
            <a:r>
              <a:rPr lang="ru-RU" b="1" dirty="0" smtClean="0">
                <a:solidFill>
                  <a:srgbClr val="1A1A1A"/>
                </a:solidFill>
                <a:latin typeface="Montserrat"/>
              </a:rPr>
              <a:t> </a:t>
            </a:r>
            <a:endParaRPr lang="ru-RU" b="1" i="0" dirty="0">
              <a:solidFill>
                <a:srgbClr val="1A1A1A"/>
              </a:solidFill>
              <a:effectLst/>
              <a:latin typeface="Montserra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03968" y="17466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Аудио гид «Легенды </a:t>
            </a:r>
            <a:r>
              <a:rPr lang="ru-RU" dirty="0"/>
              <a:t>и символы Тюменской </a:t>
            </a:r>
            <a:r>
              <a:rPr lang="ru-RU" dirty="0" smtClean="0"/>
              <a:t>резьбы» </a:t>
            </a:r>
            <a:r>
              <a:rPr lang="en-US" dirty="0" smtClean="0">
                <a:hlinkClick r:id="rId10"/>
              </a:rPr>
              <a:t>https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izi.travel/ru/690a-legendy-i-simvoly-tyumenskoy-rezby/ru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731</Words>
  <Application>Microsoft Office PowerPoint</Application>
  <PresentationFormat>Произвольный</PresentationFormat>
  <Paragraphs>139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и перспектива проекта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Марина</cp:lastModifiedBy>
  <cp:revision>137</cp:revision>
  <dcterms:created xsi:type="dcterms:W3CDTF">2022-02-02T13:47:14Z</dcterms:created>
  <dcterms:modified xsi:type="dcterms:W3CDTF">2024-03-06T09:32:34Z</dcterms:modified>
</cp:coreProperties>
</file>